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98A6-1ED8-4D62-A3A3-64A0756917CB}" type="datetimeFigureOut">
              <a:rPr lang="fr-FR" smtClean="0"/>
              <a:t>11/01/2018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D8A02-C389-4DB4-8099-3D88D48144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2786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98A6-1ED8-4D62-A3A3-64A0756917CB}" type="datetimeFigureOut">
              <a:rPr lang="fr-FR" smtClean="0"/>
              <a:t>11/01/2018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D8A02-C389-4DB4-8099-3D88D48144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4441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98A6-1ED8-4D62-A3A3-64A0756917CB}" type="datetimeFigureOut">
              <a:rPr lang="fr-FR" smtClean="0"/>
              <a:t>11/01/2018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D8A02-C389-4DB4-8099-3D88D48144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8211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98A6-1ED8-4D62-A3A3-64A0756917CB}" type="datetimeFigureOut">
              <a:rPr lang="fr-FR" smtClean="0"/>
              <a:t>11/01/2018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D8A02-C389-4DB4-8099-3D88D48144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742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98A6-1ED8-4D62-A3A3-64A0756917CB}" type="datetimeFigureOut">
              <a:rPr lang="fr-FR" smtClean="0"/>
              <a:t>11/01/2018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D8A02-C389-4DB4-8099-3D88D48144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2995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98A6-1ED8-4D62-A3A3-64A0756917CB}" type="datetimeFigureOut">
              <a:rPr lang="fr-FR" smtClean="0"/>
              <a:t>11/01/2018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D8A02-C389-4DB4-8099-3D88D48144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5895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98A6-1ED8-4D62-A3A3-64A0756917CB}" type="datetimeFigureOut">
              <a:rPr lang="fr-FR" smtClean="0"/>
              <a:t>11/01/2018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D8A02-C389-4DB4-8099-3D88D48144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2853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98A6-1ED8-4D62-A3A3-64A0756917CB}" type="datetimeFigureOut">
              <a:rPr lang="fr-FR" smtClean="0"/>
              <a:t>11/01/2018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D8A02-C389-4DB4-8099-3D88D48144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8062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98A6-1ED8-4D62-A3A3-64A0756917CB}" type="datetimeFigureOut">
              <a:rPr lang="fr-FR" smtClean="0"/>
              <a:t>11/01/2018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D8A02-C389-4DB4-8099-3D88D48144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7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98A6-1ED8-4D62-A3A3-64A0756917CB}" type="datetimeFigureOut">
              <a:rPr lang="fr-FR" smtClean="0"/>
              <a:t>11/01/2018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D8A02-C389-4DB4-8099-3D88D48144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9485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98A6-1ED8-4D62-A3A3-64A0756917CB}" type="datetimeFigureOut">
              <a:rPr lang="fr-FR" smtClean="0"/>
              <a:t>11/01/2018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D8A02-C389-4DB4-8099-3D88D48144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2671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898A6-1ED8-4D62-A3A3-64A0756917CB}" type="datetimeFigureOut">
              <a:rPr lang="fr-FR" smtClean="0"/>
              <a:t>11/01/2018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D8A02-C389-4DB4-8099-3D88D48144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880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74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718709"/>
            <a:ext cx="9144000" cy="1505507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Aharoni" panose="02010803020104030203" pitchFamily="2" charset="-79"/>
                <a:cs typeface="Aharoni" panose="02010803020104030203" pitchFamily="2" charset="-79"/>
              </a:rPr>
              <a:t>La famille </a:t>
            </a:r>
            <a:r>
              <a:rPr lang="fr-FR" dirty="0" err="1">
                <a:latin typeface="Aharoni" panose="02010803020104030203" pitchFamily="2" charset="-79"/>
                <a:cs typeface="Aharoni" panose="02010803020104030203" pitchFamily="2" charset="-79"/>
              </a:rPr>
              <a:t>Pass’temps</a:t>
            </a:r>
            <a:r>
              <a:rPr lang="fr-FR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br>
              <a:rPr lang="fr-FR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fr-FR" dirty="0">
                <a:latin typeface="Aharoni" panose="02010803020104030203" pitchFamily="2" charset="-79"/>
                <a:cs typeface="Aharoni" panose="02010803020104030203" pitchFamily="2" charset="-79"/>
              </a:rPr>
              <a:t>à  l’antiquité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204519" y="6096001"/>
            <a:ext cx="7661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Il était une fois , l’histoire…    Présenté par www.pass-education.fr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97" y="2224216"/>
            <a:ext cx="5401056" cy="360273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623" y="2281881"/>
            <a:ext cx="5401056" cy="360273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08918" y="233293"/>
            <a:ext cx="11574163" cy="635961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5671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903502"/>
          </a:xfrm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fr-FR" dirty="0">
                <a:latin typeface="Aharoni" panose="02010803020104030203" pitchFamily="2" charset="-79"/>
                <a:cs typeface="Aharoni" panose="02010803020104030203" pitchFamily="2" charset="-79"/>
              </a:rPr>
              <a:t>La conquête de la Gaule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94126" y="1577868"/>
            <a:ext cx="3419132" cy="1432741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fr-FR" sz="2800" dirty="0">
                <a:latin typeface="Kristen ITC" panose="03050502040202030202" pitchFamily="66" charset="0"/>
              </a:rPr>
              <a:t>Jules César </a:t>
            </a:r>
          </a:p>
          <a:p>
            <a:pPr algn="ctr"/>
            <a:r>
              <a:rPr lang="fr-FR" b="0" dirty="0"/>
              <a:t>part à la conquête de la Gaule avec une armée bien organisée.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867927" y="5078077"/>
            <a:ext cx="3229661" cy="7350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/>
              <a:t>Il perd une première bataille à Gergovie en 52 avant JC.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7358589" y="1512901"/>
            <a:ext cx="3405403" cy="1432740"/>
          </a:xfrm>
        </p:spPr>
        <p:txBody>
          <a:bodyPr>
            <a:normAutofit/>
          </a:bodyPr>
          <a:lstStyle/>
          <a:p>
            <a:r>
              <a:rPr lang="fr-FR" sz="2800" dirty="0">
                <a:latin typeface="Kristen ITC" panose="03050502040202030202" pitchFamily="66" charset="0"/>
              </a:rPr>
              <a:t>Vercingétorix</a:t>
            </a:r>
            <a:r>
              <a:rPr lang="fr-FR" b="0" dirty="0"/>
              <a:t>, </a:t>
            </a:r>
          </a:p>
          <a:p>
            <a:r>
              <a:rPr lang="fr-FR" sz="1900" b="0" dirty="0"/>
              <a:t>chef Arverne devient le porte parole du peuple gaulois et organise la résistance.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257739" y="3319850"/>
            <a:ext cx="4268471" cy="10048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/>
              <a:t>Il se rend, au cours du siège de l’oppidum d’Alésia, dans lequel lui et ses troupes s’étaient réfugiées</a:t>
            </a:r>
            <a:r>
              <a:rPr lang="fr-FR" sz="2400" dirty="0"/>
              <a:t>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480279" y="6453772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askerville Old Face" panose="02020602080505020303" pitchFamily="18" charset="0"/>
              </a:rPr>
              <a:t>La famille </a:t>
            </a:r>
            <a:r>
              <a:rPr lang="fr-FR" dirty="0" err="1">
                <a:latin typeface="Baskerville Old Face" panose="02020602080505020303" pitchFamily="18" charset="0"/>
              </a:rPr>
              <a:t>Pass’temps</a:t>
            </a:r>
            <a:r>
              <a:rPr lang="fr-FR" dirty="0">
                <a:latin typeface="Baskerville Old Face" panose="02020602080505020303" pitchFamily="18" charset="0"/>
              </a:rPr>
              <a:t> – www.pass-education.fr</a:t>
            </a:r>
          </a:p>
        </p:txBody>
      </p:sp>
      <p:pic>
        <p:nvPicPr>
          <p:cNvPr id="2050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848" y="4402550"/>
            <a:ext cx="4268144" cy="20860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6373" y="1512901"/>
            <a:ext cx="2601554" cy="439012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85660" y="1387638"/>
            <a:ext cx="2240939" cy="404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7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0551"/>
          </a:xfrm>
        </p:spPr>
        <p:txBody>
          <a:bodyPr/>
          <a:lstStyle/>
          <a:p>
            <a:pPr algn="ctr"/>
            <a:r>
              <a:rPr lang="fr-FR" dirty="0">
                <a:latin typeface="Aharoni" panose="02010803020104030203" pitchFamily="2" charset="-79"/>
                <a:cs typeface="Aharoni" panose="02010803020104030203" pitchFamily="2" charset="-79"/>
              </a:rPr>
              <a:t>La Gaule romaine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286046"/>
            <a:ext cx="10515600" cy="9175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Sous l’emprise romaine, la Gaule devient Gallo – romaine. </a:t>
            </a:r>
          </a:p>
          <a:p>
            <a:pPr marL="0" indent="0">
              <a:buNone/>
            </a:pPr>
            <a:r>
              <a:rPr lang="fr-FR" dirty="0"/>
              <a:t>Les gaulois adoptent la langue latine et leur mode de vie.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945292" y="2361085"/>
            <a:ext cx="2885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Des villes sont construites sur le modèle romain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171567"/>
            <a:ext cx="3216771" cy="296585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887097" y="2347784"/>
            <a:ext cx="2885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Ils vivent dans des </a:t>
            </a:r>
            <a:r>
              <a:rPr lang="fr-FR" dirty="0" err="1"/>
              <a:t>villae</a:t>
            </a:r>
            <a:r>
              <a:rPr lang="fr-FR" dirty="0"/>
              <a:t> (grandes fermes agricoles)</a:t>
            </a:r>
          </a:p>
        </p:txBody>
      </p:sp>
      <p:pic>
        <p:nvPicPr>
          <p:cNvPr id="7" name="Image 6" descr="C:\Users\pass-education\Documents\image antiquité\6-villaRomain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589" y="3171567"/>
            <a:ext cx="3032811" cy="29586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/>
          <p:cNvSpPr txBox="1"/>
          <p:nvPr/>
        </p:nvSpPr>
        <p:spPr>
          <a:xfrm>
            <a:off x="8713573" y="2347783"/>
            <a:ext cx="2885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Routes pavées et aqueducs sont construits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348" y="263296"/>
            <a:ext cx="3066519" cy="20455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542" y="3138276"/>
            <a:ext cx="3054425" cy="3023727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480279" y="6453772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askerville Old Face" panose="02020602080505020303" pitchFamily="18" charset="0"/>
              </a:rPr>
              <a:t>La famille </a:t>
            </a:r>
            <a:r>
              <a:rPr lang="fr-FR" dirty="0" err="1">
                <a:latin typeface="Baskerville Old Face" panose="02020602080505020303" pitchFamily="18" charset="0"/>
              </a:rPr>
              <a:t>Pass’temps</a:t>
            </a:r>
            <a:r>
              <a:rPr lang="fr-FR" dirty="0">
                <a:latin typeface="Baskerville Old Face" panose="02020602080505020303" pitchFamily="18" charset="0"/>
              </a:rPr>
              <a:t> – www.pass-education.fr</a:t>
            </a:r>
          </a:p>
        </p:txBody>
      </p:sp>
    </p:spTree>
    <p:extLst>
      <p:ext uri="{BB962C8B-B14F-4D97-AF65-F5344CB8AC3E}">
        <p14:creationId xmlns:p14="http://schemas.microsoft.com/office/powerpoint/2010/main" val="163830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latin typeface="Aharoni" panose="02010803020104030203" pitchFamily="2" charset="-79"/>
                <a:cs typeface="Aharoni" panose="02010803020104030203" pitchFamily="2" charset="-79"/>
              </a:rPr>
              <a:t>Des constructions romaines en Gaule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57991" y="151736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Les villes sont construites sur le modèle romain avec une grande place centrale: le forum et des monuments romains autour.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480279" y="6453772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askerville Old Face" panose="02020602080505020303" pitchFamily="18" charset="0"/>
              </a:rPr>
              <a:t>La famille </a:t>
            </a:r>
            <a:r>
              <a:rPr lang="fr-FR" dirty="0" err="1">
                <a:latin typeface="Baskerville Old Face" panose="02020602080505020303" pitchFamily="18" charset="0"/>
              </a:rPr>
              <a:t>Pass’temps</a:t>
            </a:r>
            <a:r>
              <a:rPr lang="fr-FR" dirty="0">
                <a:latin typeface="Baskerville Old Face" panose="02020602080505020303" pitchFamily="18" charset="0"/>
              </a:rPr>
              <a:t> – www.pass-education.fr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876" y="2637084"/>
            <a:ext cx="3985630" cy="265858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094317" y="5383217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Kristen ITC" panose="03050502040202030202" pitchFamily="66" charset="0"/>
              </a:rPr>
              <a:t> temple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288" y="1967497"/>
            <a:ext cx="3837350" cy="255967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969046" y="5398491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Kristen ITC" panose="03050502040202030202" pitchFamily="66" charset="0"/>
              </a:rPr>
              <a:t>théâtre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226" y="2575230"/>
            <a:ext cx="2557227" cy="2535774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0117671" y="5111004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Kristen ITC" panose="03050502040202030202" pitchFamily="66" charset="0"/>
              </a:rPr>
              <a:t>therme</a:t>
            </a:r>
            <a:endParaRPr lang="fr-FR" dirty="0">
              <a:latin typeface="Kristen ITC" panose="03050502040202030202" pitchFamily="66" charset="0"/>
            </a:endParaRPr>
          </a:p>
        </p:txBody>
      </p:sp>
      <p:pic>
        <p:nvPicPr>
          <p:cNvPr id="11" name="Image 10"/>
          <p:cNvPicPr/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5448" y="2696942"/>
            <a:ext cx="1435505" cy="1461882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6826820" y="4250967"/>
            <a:ext cx="2181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Kristen ITC" panose="03050502040202030202" pitchFamily="66" charset="0"/>
              </a:rPr>
              <a:t>Arc de triomphe</a:t>
            </a:r>
          </a:p>
        </p:txBody>
      </p:sp>
      <p:pic>
        <p:nvPicPr>
          <p:cNvPr id="13" name="Image 12" descr="C:\Users\pass-education\Documents\image antiquité\9-theatre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842" y="4669046"/>
            <a:ext cx="1495425" cy="155702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ZoneTexte 13"/>
          <p:cNvSpPr txBox="1"/>
          <p:nvPr/>
        </p:nvSpPr>
        <p:spPr>
          <a:xfrm>
            <a:off x="4281616" y="426069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Kristen ITC" panose="03050502040202030202" pitchFamily="66" charset="0"/>
              </a:rPr>
              <a:t>arène</a:t>
            </a:r>
          </a:p>
        </p:txBody>
      </p:sp>
    </p:spTree>
    <p:extLst>
      <p:ext uri="{BB962C8B-B14F-4D97-AF65-F5344CB8AC3E}">
        <p14:creationId xmlns:p14="http://schemas.microsoft.com/office/powerpoint/2010/main" val="8729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6453"/>
          </a:xfrm>
        </p:spPr>
        <p:txBody>
          <a:bodyPr/>
          <a:lstStyle/>
          <a:p>
            <a:pPr algn="ctr"/>
            <a:r>
              <a:rPr lang="fr-FR" b="1" dirty="0">
                <a:latin typeface="Aharoni" panose="02010803020104030203" pitchFamily="2" charset="-79"/>
                <a:cs typeface="Aharoni" panose="02010803020104030203" pitchFamily="2" charset="-79"/>
              </a:rPr>
              <a:t>De nouvelles distractions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591791"/>
            <a:ext cx="3132438" cy="4351338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/>
              <a:t>Bain et rencontre entre amis aux thermes</a:t>
            </a:r>
          </a:p>
          <a:p>
            <a:endParaRPr lang="fr-FR" dirty="0"/>
          </a:p>
        </p:txBody>
      </p:sp>
      <p:pic>
        <p:nvPicPr>
          <p:cNvPr id="4" name="Image 3" descr="C:\Users\pass-education\Documents\image antiquité\11-thermesBain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00" y="2922489"/>
            <a:ext cx="2717200" cy="25309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8221362" y="1591791"/>
            <a:ext cx="31324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dirty="0"/>
              <a:t>Représentations théâtrales dans les amphithéâtres.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6" name="Image 5" descr="C:\Users\pass-education\Documents\image antiquité\10-spectacleGladiateur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171" y="2980528"/>
            <a:ext cx="2616286" cy="25844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Espace réservé du contenu 2"/>
          <p:cNvSpPr txBox="1">
            <a:spLocks/>
          </p:cNvSpPr>
          <p:nvPr/>
        </p:nvSpPr>
        <p:spPr>
          <a:xfrm>
            <a:off x="4529781" y="1591791"/>
            <a:ext cx="31324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dirty="0"/>
              <a:t>Combat de gladiateurs dans les arènes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9" name="Image 8"/>
          <p:cNvPicPr/>
          <p:nvPr/>
        </p:nvPicPr>
        <p:blipFill>
          <a:blip r:embed="rId4"/>
          <a:stretch>
            <a:fillRect/>
          </a:stretch>
        </p:blipFill>
        <p:spPr>
          <a:xfrm>
            <a:off x="8360118" y="2922489"/>
            <a:ext cx="2993682" cy="264251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480279" y="6453772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askerville Old Face" panose="02020602080505020303" pitchFamily="18" charset="0"/>
              </a:rPr>
              <a:t>La famille </a:t>
            </a:r>
            <a:r>
              <a:rPr lang="fr-FR" dirty="0" err="1">
                <a:latin typeface="Baskerville Old Face" panose="02020602080505020303" pitchFamily="18" charset="0"/>
              </a:rPr>
              <a:t>Pass’temps</a:t>
            </a:r>
            <a:r>
              <a:rPr lang="fr-FR" dirty="0">
                <a:latin typeface="Baskerville Old Face" panose="02020602080505020303" pitchFamily="18" charset="0"/>
              </a:rPr>
              <a:t> – www.pass-education.fr</a:t>
            </a:r>
          </a:p>
        </p:txBody>
      </p:sp>
    </p:spTree>
    <p:extLst>
      <p:ext uri="{BB962C8B-B14F-4D97-AF65-F5344CB8AC3E}">
        <p14:creationId xmlns:p14="http://schemas.microsoft.com/office/powerpoint/2010/main" val="21484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4691"/>
          </a:xfrm>
        </p:spPr>
        <p:txBody>
          <a:bodyPr/>
          <a:lstStyle/>
          <a:p>
            <a:pPr algn="ctr"/>
            <a:r>
              <a:rPr lang="fr-FR" b="1" dirty="0">
                <a:latin typeface="Aharoni" panose="02010803020104030203" pitchFamily="2" charset="-79"/>
                <a:cs typeface="Aharoni" panose="02010803020104030203" pitchFamily="2" charset="-79"/>
              </a:rPr>
              <a:t>Des vestiges antiques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475942" y="6488668"/>
            <a:ext cx="5063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askerville Old Face" panose="02020602080505020303" pitchFamily="18" charset="0"/>
              </a:rPr>
              <a:t>La famille </a:t>
            </a:r>
            <a:r>
              <a:rPr lang="fr-FR" dirty="0" err="1">
                <a:latin typeface="Baskerville Old Face" panose="02020602080505020303" pitchFamily="18" charset="0"/>
              </a:rPr>
              <a:t>Pass’temps</a:t>
            </a:r>
            <a:r>
              <a:rPr lang="fr-FR" dirty="0">
                <a:latin typeface="Baskerville Old Face" panose="02020602080505020303" pitchFamily="18" charset="0"/>
              </a:rPr>
              <a:t> – www.pass-education.fr</a:t>
            </a:r>
          </a:p>
        </p:txBody>
      </p:sp>
      <p:pic>
        <p:nvPicPr>
          <p:cNvPr id="10242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15" y="1647568"/>
            <a:ext cx="6055653" cy="427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632998" y="5995623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Kristen ITC" panose="03050502040202030202" pitchFamily="66" charset="0"/>
              </a:rPr>
              <a:t>Arles</a:t>
            </a:r>
          </a:p>
        </p:txBody>
      </p:sp>
      <p:pic>
        <p:nvPicPr>
          <p:cNvPr id="10246" name="Picture 6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492" y="1674799"/>
            <a:ext cx="5317013" cy="197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Afficher l'image d'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492" y="3734191"/>
            <a:ext cx="2667000" cy="213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6526130" y="5995623"/>
            <a:ext cx="2899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Kristen ITC" panose="03050502040202030202" pitchFamily="66" charset="0"/>
              </a:rPr>
              <a:t>Arc de triomphe orange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5855" y="3724946"/>
            <a:ext cx="2533650" cy="220980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8869795" y="1382043"/>
            <a:ext cx="2899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Kristen ITC" panose="03050502040202030202" pitchFamily="66" charset="0"/>
              </a:rPr>
              <a:t>Arènes de Nîmes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8979978" y="5994100"/>
            <a:ext cx="2899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>
                <a:latin typeface="Kristen ITC" panose="03050502040202030202" pitchFamily="66" charset="0"/>
              </a:rPr>
              <a:t>Temple à Vienne</a:t>
            </a:r>
          </a:p>
        </p:txBody>
      </p:sp>
    </p:spTree>
    <p:extLst>
      <p:ext uri="{BB962C8B-B14F-4D97-AF65-F5344CB8AC3E}">
        <p14:creationId xmlns:p14="http://schemas.microsoft.com/office/powerpoint/2010/main" val="411604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1740"/>
          </a:xfrm>
        </p:spPr>
        <p:txBody>
          <a:bodyPr/>
          <a:lstStyle/>
          <a:p>
            <a:pPr algn="ctr"/>
            <a:r>
              <a:rPr lang="fr-FR" dirty="0">
                <a:latin typeface="Aharoni" panose="02010803020104030203" pitchFamily="2" charset="-79"/>
                <a:cs typeface="Aharoni" panose="02010803020104030203" pitchFamily="2" charset="-79"/>
              </a:rPr>
              <a:t>Des vestiges antiques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475942" y="6488668"/>
            <a:ext cx="5063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askerville Old Face" panose="02020602080505020303" pitchFamily="18" charset="0"/>
              </a:rPr>
              <a:t>La famille </a:t>
            </a:r>
            <a:r>
              <a:rPr lang="fr-FR" dirty="0" err="1">
                <a:latin typeface="Baskerville Old Face" panose="02020602080505020303" pitchFamily="18" charset="0"/>
              </a:rPr>
              <a:t>Pass’temps</a:t>
            </a:r>
            <a:r>
              <a:rPr lang="fr-FR" dirty="0">
                <a:latin typeface="Baskerville Old Face" panose="02020602080505020303" pitchFamily="18" charset="0"/>
              </a:rPr>
              <a:t> – www.pass-education.fr</a:t>
            </a:r>
          </a:p>
        </p:txBody>
      </p:sp>
      <p:pic>
        <p:nvPicPr>
          <p:cNvPr id="14342" name="Picture 6" descr="théâtre-antique-d'Oran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510" y="1524331"/>
            <a:ext cx="3005247" cy="214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59" y="1524331"/>
            <a:ext cx="4238514" cy="2152778"/>
          </a:xfrm>
          <a:prstGeom prst="rect">
            <a:avLst/>
          </a:prstGeom>
        </p:spPr>
      </p:pic>
      <p:pic>
        <p:nvPicPr>
          <p:cNvPr id="14346" name="Picture 10" descr="Mausolée-de-Glan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506" y="1439547"/>
            <a:ext cx="2472294" cy="277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560558" y="3739908"/>
            <a:ext cx="2363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Kristen ITC" panose="03050502040202030202" pitchFamily="66" charset="0"/>
              </a:rPr>
              <a:t>Le pont du Gard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123936" y="3739908"/>
            <a:ext cx="3558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Kristen ITC" panose="03050502040202030202" pitchFamily="66" charset="0"/>
              </a:rPr>
              <a:t>Le théâtre antique d’orange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8806634" y="4279487"/>
            <a:ext cx="2866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Kristen ITC" panose="03050502040202030202" pitchFamily="66" charset="0"/>
              </a:rPr>
              <a:t>Le mausolée de Glanum (St Rémi de Provence)</a:t>
            </a:r>
          </a:p>
        </p:txBody>
      </p:sp>
      <p:pic>
        <p:nvPicPr>
          <p:cNvPr id="14348" name="Picture 12" descr="La-porte-de-Mars-a-Reim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58" y="4218503"/>
            <a:ext cx="3412011" cy="226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3860002" y="5373206"/>
            <a:ext cx="2063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Kristen ITC" panose="03050502040202030202" pitchFamily="66" charset="0"/>
              </a:rPr>
              <a:t>La porte de Mars, Reims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2372" y="4235776"/>
            <a:ext cx="1982748" cy="1975322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8030217" y="5842052"/>
            <a:ext cx="2829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Kristen ITC" panose="03050502040202030202" pitchFamily="66" charset="0"/>
              </a:rPr>
              <a:t>Le trophée des Alpes, la </a:t>
            </a:r>
            <a:r>
              <a:rPr lang="fr-FR" sz="1600" dirty="0" err="1">
                <a:latin typeface="Kristen ITC" panose="03050502040202030202" pitchFamily="66" charset="0"/>
              </a:rPr>
              <a:t>Turbie</a:t>
            </a:r>
            <a:endParaRPr lang="fr-FR" sz="16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88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1740"/>
          </a:xfrm>
          <a:ln w="3810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fr-FR" b="1" dirty="0"/>
              <a:t>L’invention de l’écriture vers - 3000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74689" y="1560815"/>
            <a:ext cx="5569293" cy="4351338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/>
              <a:t>Inventée en Mésopotamie,  elle marque la fin de la préhistoire</a:t>
            </a:r>
          </a:p>
          <a:p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88517" y="1632679"/>
            <a:ext cx="5181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/>
              <a:t>L’invention de l’alphabet</a:t>
            </a:r>
          </a:p>
          <a:p>
            <a:pPr marL="0" indent="0">
              <a:buNone/>
            </a:pPr>
            <a:endParaRPr lang="fr-FR" sz="400" dirty="0"/>
          </a:p>
          <a:p>
            <a:pPr marL="0" indent="0">
              <a:buNone/>
            </a:pPr>
            <a:r>
              <a:rPr lang="fr-FR" sz="1600" dirty="0"/>
              <a:t>Les signes utilisés sont simplifiés et ressemblent moins à ce qu’ils désignent.</a:t>
            </a:r>
          </a:p>
          <a:p>
            <a:pPr marL="0" indent="0">
              <a:buNone/>
            </a:pPr>
            <a:endParaRPr lang="fr-FR" sz="1600" dirty="0"/>
          </a:p>
          <a:p>
            <a:pPr marL="0" indent="0">
              <a:buNone/>
            </a:pPr>
            <a:endParaRPr lang="fr-FR" sz="16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46" y="2624399"/>
            <a:ext cx="5569293" cy="287864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57946" y="5742876"/>
            <a:ext cx="5569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Tablette cunéiforme en argile, Mésopotamie, vers 2350 av. J-C</a:t>
            </a:r>
          </a:p>
        </p:txBody>
      </p:sp>
      <p:pic>
        <p:nvPicPr>
          <p:cNvPr id="8" name="Picture 2" descr="Afficher l'image d'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785" y="2879807"/>
            <a:ext cx="2980507" cy="158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7796274" y="4411738"/>
            <a:ext cx="396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Inscription sur une pierre, Phénicie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466019" y="5619765"/>
            <a:ext cx="2413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Plus tard, les inscriptions se font sur du papyrus puis sur du papier.</a:t>
            </a:r>
          </a:p>
        </p:txBody>
      </p:sp>
      <p:pic>
        <p:nvPicPr>
          <p:cNvPr id="1028" name="Picture 4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706" y="4794448"/>
            <a:ext cx="1967524" cy="180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2100468" y="6450475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askerville Old Face" panose="02020602080505020303" pitchFamily="18" charset="0"/>
              </a:rPr>
              <a:t>La famille </a:t>
            </a:r>
            <a:r>
              <a:rPr lang="fr-FR" dirty="0" err="1">
                <a:latin typeface="Baskerville Old Face" panose="02020602080505020303" pitchFamily="18" charset="0"/>
              </a:rPr>
              <a:t>Pass’temps</a:t>
            </a:r>
            <a:r>
              <a:rPr lang="fr-FR" dirty="0">
                <a:latin typeface="Baskerville Old Face" panose="02020602080505020303" pitchFamily="18" charset="0"/>
              </a:rPr>
              <a:t> – www.pass-education.fr</a:t>
            </a:r>
          </a:p>
        </p:txBody>
      </p:sp>
    </p:spTree>
    <p:extLst>
      <p:ext uri="{BB962C8B-B14F-4D97-AF65-F5344CB8AC3E}">
        <p14:creationId xmlns:p14="http://schemas.microsoft.com/office/powerpoint/2010/main" val="239305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9934"/>
          </a:xfrm>
        </p:spPr>
        <p:txBody>
          <a:bodyPr/>
          <a:lstStyle/>
          <a:p>
            <a:pPr algn="ctr"/>
            <a:r>
              <a:rPr lang="fr-FR" b="1" dirty="0">
                <a:latin typeface="Aharoni" panose="02010803020104030203" pitchFamily="2" charset="-79"/>
                <a:cs typeface="Aharoni" panose="02010803020104030203" pitchFamily="2" charset="-79"/>
              </a:rPr>
              <a:t>La naissance de la Gaule</a:t>
            </a:r>
          </a:p>
        </p:txBody>
      </p:sp>
      <p:pic>
        <p:nvPicPr>
          <p:cNvPr id="4" name="Espace réservé pour une image 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6" b="17706"/>
          <a:stretch>
            <a:fillRect/>
          </a:stretch>
        </p:blipFill>
        <p:spPr>
          <a:xfrm>
            <a:off x="6157783" y="1705445"/>
            <a:ext cx="5510698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Espace réservé du texte 3"/>
          <p:cNvSpPr txBox="1">
            <a:spLocks/>
          </p:cNvSpPr>
          <p:nvPr/>
        </p:nvSpPr>
        <p:spPr>
          <a:xfrm>
            <a:off x="518512" y="1541804"/>
            <a:ext cx="5000840" cy="451497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fr-FR" sz="2000" dirty="0">
              <a:latin typeface="+mj-lt"/>
            </a:endParaRPr>
          </a:p>
          <a:p>
            <a:pPr algn="just"/>
            <a:r>
              <a:rPr lang="fr-FR" sz="2000" dirty="0">
                <a:latin typeface="+mj-lt"/>
              </a:rPr>
              <a:t>A l'âge du fer, notre pays était peuplé de nombreuses ethnies dont la plus importante était celle des </a:t>
            </a:r>
            <a:r>
              <a:rPr lang="fr-FR" sz="2000" b="1" dirty="0">
                <a:latin typeface="+mj-lt"/>
              </a:rPr>
              <a:t>Celtes</a:t>
            </a:r>
            <a:r>
              <a:rPr lang="fr-FR" sz="2000" dirty="0">
                <a:latin typeface="+mj-lt"/>
              </a:rPr>
              <a:t> (venus de l'Est). </a:t>
            </a:r>
          </a:p>
          <a:p>
            <a:pPr marL="0" indent="0" algn="just">
              <a:buNone/>
            </a:pPr>
            <a:r>
              <a:rPr lang="fr-FR" sz="2000" dirty="0">
                <a:latin typeface="+mj-lt"/>
              </a:rPr>
              <a:t>Progressivement, les Celtes se sont mêlés aux peuplades </a:t>
            </a:r>
            <a:r>
              <a:rPr lang="fr-FR" sz="2000" dirty="0"/>
              <a:t>descendant de la préhistoire, </a:t>
            </a:r>
            <a:r>
              <a:rPr lang="fr-FR" sz="2000" dirty="0">
                <a:latin typeface="+mj-lt"/>
              </a:rPr>
              <a:t>qui habitaient </a:t>
            </a:r>
            <a:r>
              <a:rPr lang="fr-FR" sz="2000" b="1" dirty="0">
                <a:latin typeface="+mj-lt"/>
              </a:rPr>
              <a:t>la Gaule</a:t>
            </a:r>
            <a:r>
              <a:rPr lang="fr-FR" sz="2000" dirty="0">
                <a:latin typeface="+mj-lt"/>
              </a:rPr>
              <a:t>, et ont formé </a:t>
            </a:r>
            <a:r>
              <a:rPr lang="fr-FR" sz="2000" b="1" dirty="0">
                <a:latin typeface="+mj-lt"/>
              </a:rPr>
              <a:t>le peuple gaulois</a:t>
            </a:r>
            <a:r>
              <a:rPr lang="fr-FR" sz="2000" dirty="0">
                <a:latin typeface="+mj-lt"/>
              </a:rPr>
              <a:t> (mot donné par les Romains). </a:t>
            </a:r>
          </a:p>
          <a:p>
            <a:pPr algn="just"/>
            <a:endParaRPr lang="fr-FR" sz="2000" dirty="0">
              <a:latin typeface="+mj-lt"/>
            </a:endParaRPr>
          </a:p>
          <a:p>
            <a:pPr algn="just"/>
            <a:r>
              <a:rPr lang="fr-FR" sz="2000" dirty="0">
                <a:latin typeface="+mj-lt"/>
              </a:rPr>
              <a:t>Les grecs sont arrivés par la Méditerranée et se sont installés dans le sud (fondation de </a:t>
            </a:r>
            <a:r>
              <a:rPr lang="fr-FR" sz="2000" b="1" dirty="0">
                <a:latin typeface="+mj-lt"/>
              </a:rPr>
              <a:t>Massalia</a:t>
            </a:r>
            <a:r>
              <a:rPr lang="fr-FR" sz="2000" dirty="0">
                <a:latin typeface="+mj-lt"/>
              </a:rPr>
              <a:t>).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974549" y="6376299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askerville Old Face" panose="02020602080505020303" pitchFamily="18" charset="0"/>
              </a:rPr>
              <a:t>La famille </a:t>
            </a:r>
            <a:r>
              <a:rPr lang="fr-FR" dirty="0" err="1">
                <a:latin typeface="Baskerville Old Face" panose="02020602080505020303" pitchFamily="18" charset="0"/>
              </a:rPr>
              <a:t>Pass’temps</a:t>
            </a:r>
            <a:r>
              <a:rPr lang="fr-FR" dirty="0">
                <a:latin typeface="Baskerville Old Face" panose="02020602080505020303" pitchFamily="18" charset="0"/>
              </a:rPr>
              <a:t> – www.pass-education.fr</a:t>
            </a:r>
          </a:p>
        </p:txBody>
      </p:sp>
      <p:sp>
        <p:nvSpPr>
          <p:cNvPr id="8" name="Rectangle 7"/>
          <p:cNvSpPr/>
          <p:nvPr/>
        </p:nvSpPr>
        <p:spPr>
          <a:xfrm>
            <a:off x="1713470" y="131805"/>
            <a:ext cx="8888627" cy="109747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953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6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6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latin typeface="Aharoni" panose="02010803020104030203" pitchFamily="2" charset="-79"/>
                <a:cs typeface="Aharoni" panose="02010803020104030203" pitchFamily="2" charset="-79"/>
              </a:rPr>
              <a:t>Qui sont les gaulois?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73659" y="1589412"/>
            <a:ext cx="10515600" cy="46449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fr-FR" dirty="0"/>
              <a:t>La société gauloise est divisée en 3 classes.</a:t>
            </a:r>
          </a:p>
          <a:p>
            <a:pPr marL="0" indent="0" algn="ctr">
              <a:buNone/>
            </a:pP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930875" y="2645813"/>
            <a:ext cx="2512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Kristen ITC" panose="03050502040202030202" pitchFamily="66" charset="0"/>
              </a:rPr>
              <a:t>Les guerriers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337221" y="2653365"/>
            <a:ext cx="2580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Kristen ITC" panose="03050502040202030202" pitchFamily="66" charset="0"/>
              </a:rPr>
              <a:t>Les druides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9220199" y="2653365"/>
            <a:ext cx="18947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Kristen ITC" panose="03050502040202030202" pitchFamily="66" charset="0"/>
              </a:rPr>
              <a:t>Le peuple</a:t>
            </a:r>
          </a:p>
          <a:p>
            <a:endParaRPr lang="fr-FR" sz="2800" b="1" dirty="0">
              <a:latin typeface="Kristen ITC" panose="03050502040202030202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430161" y="2201559"/>
            <a:ext cx="5165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Ils dirigent la société gauloise</a:t>
            </a:r>
          </a:p>
        </p:txBody>
      </p:sp>
      <p:pic>
        <p:nvPicPr>
          <p:cNvPr id="10" name="Image 9"/>
          <p:cNvPicPr/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358" y="3278193"/>
            <a:ext cx="2022544" cy="2042727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974549" y="6376299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askerville Old Face" panose="02020602080505020303" pitchFamily="18" charset="0"/>
              </a:rPr>
              <a:t>La famille </a:t>
            </a:r>
            <a:r>
              <a:rPr lang="fr-FR" dirty="0" err="1">
                <a:latin typeface="Baskerville Old Face" panose="02020602080505020303" pitchFamily="18" charset="0"/>
              </a:rPr>
              <a:t>Pass’temps</a:t>
            </a:r>
            <a:r>
              <a:rPr lang="fr-FR" dirty="0">
                <a:latin typeface="Baskerville Old Face" panose="02020602080505020303" pitchFamily="18" charset="0"/>
              </a:rPr>
              <a:t> – www.pass-education.fr</a:t>
            </a:r>
          </a:p>
        </p:txBody>
      </p:sp>
      <p:pic>
        <p:nvPicPr>
          <p:cNvPr id="12" name="Image 11"/>
          <p:cNvPicPr/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716" y="3278193"/>
            <a:ext cx="1860893" cy="2334387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4337221" y="5529522"/>
            <a:ext cx="2813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Se sont des chefs religieux</a:t>
            </a:r>
          </a:p>
        </p:txBody>
      </p:sp>
      <p:pic>
        <p:nvPicPr>
          <p:cNvPr id="14" name="Image 13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49" y="3162798"/>
            <a:ext cx="1965748" cy="244978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573426" y="428530"/>
            <a:ext cx="8888627" cy="109747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835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1167"/>
          </a:xfrm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haroni" panose="02010803020104030203" pitchFamily="2" charset="-79"/>
                <a:cs typeface="Aharoni" panose="02010803020104030203" pitchFamily="2" charset="-79"/>
              </a:rPr>
              <a:t>Le peuple gaulois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974549" y="6376299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askerville Old Face" panose="02020602080505020303" pitchFamily="18" charset="0"/>
              </a:rPr>
              <a:t>La famille </a:t>
            </a:r>
            <a:r>
              <a:rPr lang="fr-FR" dirty="0" err="1">
                <a:latin typeface="Baskerville Old Face" panose="02020602080505020303" pitchFamily="18" charset="0"/>
              </a:rPr>
              <a:t>Pass’temps</a:t>
            </a:r>
            <a:r>
              <a:rPr lang="fr-FR" dirty="0">
                <a:latin typeface="Baskerville Old Face" panose="02020602080505020303" pitchFamily="18" charset="0"/>
              </a:rPr>
              <a:t> – www.pass-education.fr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66119" y="1426820"/>
            <a:ext cx="4712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Kristen ITC" panose="03050502040202030202" pitchFamily="66" charset="0"/>
              </a:rPr>
              <a:t>Ce sont de bons agriculteurs et artisans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376984" y="1581665"/>
            <a:ext cx="4168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Kristen ITC" panose="03050502040202030202" pitchFamily="66" charset="0"/>
              </a:rPr>
              <a:t>Leur tenue vestimentaire</a:t>
            </a:r>
          </a:p>
        </p:txBody>
      </p:sp>
      <p:pic>
        <p:nvPicPr>
          <p:cNvPr id="7" name="Image 6"/>
          <p:cNvPicPr/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203" y="2206370"/>
            <a:ext cx="1012190" cy="1600200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4131" y="2120988"/>
            <a:ext cx="1764665" cy="1542415"/>
          </a:xfrm>
          <a:prstGeom prst="rect">
            <a:avLst/>
          </a:prstGeom>
        </p:spPr>
      </p:pic>
      <p:pic>
        <p:nvPicPr>
          <p:cNvPr id="9" name="Image 8"/>
          <p:cNvPicPr/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964" y="2144733"/>
            <a:ext cx="1268095" cy="1447165"/>
          </a:xfrm>
          <a:prstGeom prst="rect">
            <a:avLst/>
          </a:prstGeom>
        </p:spPr>
      </p:pic>
      <p:pic>
        <p:nvPicPr>
          <p:cNvPr id="10" name="Image 9"/>
          <p:cNvPicPr/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98" y="4101406"/>
            <a:ext cx="1561465" cy="17907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26620" y="5870234"/>
            <a:ext cx="2186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Ils ont même inventé</a:t>
            </a:r>
          </a:p>
          <a:p>
            <a:r>
              <a:rPr lang="fr-FR" dirty="0"/>
              <a:t> le tonneau!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47203" y="3701538"/>
            <a:ext cx="947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potier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159842" y="3677918"/>
            <a:ext cx="947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vannier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695368" y="3663403"/>
            <a:ext cx="105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forgeron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434649" y="2257817"/>
            <a:ext cx="36823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Les hommes </a:t>
            </a:r>
            <a:r>
              <a:rPr lang="fr-FR" b="0" dirty="0"/>
              <a:t>portaient un large pantalon : les </a:t>
            </a:r>
            <a:r>
              <a:rPr lang="fr-FR" b="1" dirty="0"/>
              <a:t>braies</a:t>
            </a:r>
            <a:r>
              <a:rPr lang="fr-FR" b="0" dirty="0"/>
              <a:t>. </a:t>
            </a:r>
            <a:r>
              <a:rPr lang="fr-FR" dirty="0"/>
              <a:t>Ils portaient souvent une tunique, une saie (cape en peau ou en tissu) et un </a:t>
            </a:r>
            <a:r>
              <a:rPr lang="fr-FR" dirty="0" err="1"/>
              <a:t>pénuel</a:t>
            </a:r>
            <a:r>
              <a:rPr lang="fr-FR" dirty="0"/>
              <a:t> (manteau à capuchon).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fr-FR" b="0" dirty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fr-FR" b="1" dirty="0"/>
              <a:t>Les femmes </a:t>
            </a:r>
            <a:r>
              <a:rPr lang="fr-FR" b="0" dirty="0"/>
              <a:t>s'habillaient de longues robes serrées à la taille.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381" y="4498534"/>
            <a:ext cx="3243941" cy="216384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384378" y="4631133"/>
            <a:ext cx="431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Les mines d’or et d’argent leur ont permis de fabriquer de la monnaie à partir du IIIe s, ce qui a facilité le commerce.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5162049" y="3670087"/>
            <a:ext cx="1796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Une torque en or</a:t>
            </a:r>
          </a:p>
        </p:txBody>
      </p:sp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787" y="2570014"/>
            <a:ext cx="1431591" cy="75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37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51783"/>
          </a:xfrm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fr-FR" b="1" dirty="0">
                <a:latin typeface="Aharoni" panose="02010803020104030203" pitchFamily="2" charset="-79"/>
                <a:cs typeface="Aharoni" panose="02010803020104030203" pitchFamily="2" charset="-79"/>
              </a:rPr>
              <a:t>La religion gauloise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Ils étaient polythéistes (ils croyaient en plusieurs dieux)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Le druide est le chef religieux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412949" y="1681163"/>
            <a:ext cx="5183188" cy="823912"/>
          </a:xfrm>
        </p:spPr>
        <p:txBody>
          <a:bodyPr>
            <a:normAutofit/>
          </a:bodyPr>
          <a:lstStyle/>
          <a:p>
            <a:pPr algn="ctr"/>
            <a:r>
              <a:rPr lang="fr-FR" sz="4000" dirty="0">
                <a:latin typeface="Kristen ITC" panose="03050502040202030202" pitchFamily="66" charset="0"/>
              </a:rPr>
              <a:t>Les druides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460525" y="2769330"/>
            <a:ext cx="5183188" cy="3684588"/>
          </a:xfrm>
        </p:spPr>
        <p:txBody>
          <a:bodyPr/>
          <a:lstStyle/>
          <a:p>
            <a:r>
              <a:rPr lang="fr-FR" dirty="0"/>
              <a:t>Ils dirigent la religion.</a:t>
            </a:r>
          </a:p>
          <a:p>
            <a:r>
              <a:rPr lang="fr-FR" dirty="0"/>
              <a:t>Ils sont savants, ils maîtrisent l’astronomie et les sciences naturelles.</a:t>
            </a:r>
          </a:p>
          <a:p>
            <a:r>
              <a:rPr lang="fr-FR" dirty="0"/>
              <a:t>Ils instruisent les jeunes.</a:t>
            </a:r>
          </a:p>
          <a:p>
            <a:r>
              <a:rPr lang="fr-FR" dirty="0"/>
              <a:t>Ils rendent la justice.</a:t>
            </a:r>
          </a:p>
        </p:txBody>
      </p:sp>
      <p:pic>
        <p:nvPicPr>
          <p:cNvPr id="7" name="Image 6"/>
          <p:cNvPicPr/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7635" y="3114273"/>
            <a:ext cx="2791812" cy="290758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974549" y="6376299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askerville Old Face" panose="02020602080505020303" pitchFamily="18" charset="0"/>
              </a:rPr>
              <a:t>La famille </a:t>
            </a:r>
            <a:r>
              <a:rPr lang="fr-FR" dirty="0" err="1">
                <a:latin typeface="Baskerville Old Face" panose="02020602080505020303" pitchFamily="18" charset="0"/>
              </a:rPr>
              <a:t>Pass’temps</a:t>
            </a:r>
            <a:r>
              <a:rPr lang="fr-FR" dirty="0">
                <a:latin typeface="Baskerville Old Face" panose="02020602080505020303" pitchFamily="18" charset="0"/>
              </a:rPr>
              <a:t> – www.pass-education.fr</a:t>
            </a:r>
          </a:p>
        </p:txBody>
      </p:sp>
    </p:spTree>
    <p:extLst>
      <p:ext uri="{BB962C8B-B14F-4D97-AF65-F5344CB8AC3E}">
        <p14:creationId xmlns:p14="http://schemas.microsoft.com/office/powerpoint/2010/main" val="377194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944691"/>
          </a:xfrm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fr-FR" b="1" dirty="0">
                <a:latin typeface="Aharoni" panose="02010803020104030203" pitchFamily="2" charset="-79"/>
                <a:cs typeface="Aharoni" panose="02010803020104030203" pitchFamily="2" charset="-79"/>
              </a:rPr>
              <a:t>Les habitations gauloises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433384"/>
            <a:ext cx="5157787" cy="803203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Kristen ITC" panose="03050502040202030202" pitchFamily="66" charset="0"/>
              </a:rPr>
              <a:t>Ils construisent des oppida </a:t>
            </a:r>
            <a:r>
              <a:rPr lang="fr-FR" sz="2100" dirty="0">
                <a:latin typeface="Kristen ITC" panose="03050502040202030202" pitchFamily="66" charset="0"/>
              </a:rPr>
              <a:t>(oppidum au singulier)</a:t>
            </a:r>
            <a:endParaRPr lang="fr-FR" dirty="0">
              <a:latin typeface="Kristen ITC" panose="03050502040202030202" pitchFamily="66" charset="0"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359770"/>
            <a:ext cx="5183188" cy="823912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Kristen ITC" panose="03050502040202030202" pitchFamily="66" charset="0"/>
              </a:rPr>
              <a:t>Une maison gauloise</a:t>
            </a:r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sz="quarter" idx="4"/>
          </p:nvPr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994" y="2363280"/>
            <a:ext cx="4277332" cy="2853163"/>
          </a:xfrm>
        </p:spPr>
      </p:pic>
      <p:sp>
        <p:nvSpPr>
          <p:cNvPr id="7" name="ZoneTexte 6"/>
          <p:cNvSpPr txBox="1"/>
          <p:nvPr/>
        </p:nvSpPr>
        <p:spPr>
          <a:xfrm>
            <a:off x="3974549" y="6376299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askerville Old Face" panose="02020602080505020303" pitchFamily="18" charset="0"/>
              </a:rPr>
              <a:t>La famille </a:t>
            </a:r>
            <a:r>
              <a:rPr lang="fr-FR" dirty="0" err="1">
                <a:latin typeface="Baskerville Old Face" panose="02020602080505020303" pitchFamily="18" charset="0"/>
              </a:rPr>
              <a:t>Pass’temps</a:t>
            </a:r>
            <a:r>
              <a:rPr lang="fr-FR" dirty="0">
                <a:latin typeface="Baskerville Old Face" panose="02020602080505020303" pitchFamily="18" charset="0"/>
              </a:rPr>
              <a:t> – www.pass-education.fr</a:t>
            </a:r>
          </a:p>
        </p:txBody>
      </p:sp>
      <p:pic>
        <p:nvPicPr>
          <p:cNvPr id="8" name="Espace réservé du contenu 7" descr="C:\Users\pass-education\Documents\image antiquité\3-villageGaulois.jp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049" y="2469671"/>
            <a:ext cx="3238892" cy="274677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Espace réservé du texte 2"/>
          <p:cNvSpPr txBox="1">
            <a:spLocks/>
          </p:cNvSpPr>
          <p:nvPr/>
        </p:nvSpPr>
        <p:spPr>
          <a:xfrm>
            <a:off x="201355" y="5216443"/>
            <a:ext cx="5157787" cy="9732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0" dirty="0"/>
              <a:t>Place forte construite en hauteur pour se protéger des ennemis.</a:t>
            </a:r>
          </a:p>
        </p:txBody>
      </p:sp>
      <p:sp>
        <p:nvSpPr>
          <p:cNvPr id="11" name="Espace réservé du texte 2"/>
          <p:cNvSpPr txBox="1">
            <a:spLocks/>
          </p:cNvSpPr>
          <p:nvPr/>
        </p:nvSpPr>
        <p:spPr>
          <a:xfrm>
            <a:off x="5897820" y="5216442"/>
            <a:ext cx="5157787" cy="9732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0" dirty="0"/>
              <a:t>Huttes en bois et en argile, avec un toit de chaume.</a:t>
            </a:r>
          </a:p>
        </p:txBody>
      </p:sp>
    </p:spTree>
    <p:extLst>
      <p:ext uri="{BB962C8B-B14F-4D97-AF65-F5344CB8AC3E}">
        <p14:creationId xmlns:p14="http://schemas.microsoft.com/office/powerpoint/2010/main" val="275138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985880"/>
          </a:xfrm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fr-FR" dirty="0">
                <a:latin typeface="Aharoni" panose="02010803020104030203" pitchFamily="2" charset="-79"/>
                <a:cs typeface="Aharoni" panose="02010803020104030203" pitchFamily="2" charset="-79"/>
              </a:rPr>
              <a:t>L’intérieur d’une maison gauloise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6258" y="1477550"/>
            <a:ext cx="5157787" cy="477151"/>
          </a:xfrm>
        </p:spPr>
        <p:txBody>
          <a:bodyPr/>
          <a:lstStyle/>
          <a:p>
            <a:r>
              <a:rPr lang="fr-FR" dirty="0"/>
              <a:t>Reconstitution d’une maison gauloise</a:t>
            </a:r>
          </a:p>
        </p:txBody>
      </p:sp>
      <p:pic>
        <p:nvPicPr>
          <p:cNvPr id="7" name="Picture 2" descr="http://stock.wikimini.org/w/images/f/f2/Maison-gauloise-23516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7" y="2050515"/>
            <a:ext cx="3892014" cy="25802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46258" y="4747153"/>
            <a:ext cx="498389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Les murs de la maison sont faits de bois, de terre et de paille. Il n'y a qu'une pièce, un coin pour la cuisine et l'autre pour dormir. Autrefois, en hiver, les Gaulois dormaient ensemble et se serraient pour avoir plus chaud. </a:t>
            </a:r>
          </a:p>
        </p:txBody>
      </p:sp>
      <p:pic>
        <p:nvPicPr>
          <p:cNvPr id="9" name="Picture 6" descr="http://m-curie.pagesperso-orange.fr/images/page6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045" y="2023936"/>
            <a:ext cx="6400800" cy="434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space réservé du texte 2"/>
          <p:cNvSpPr>
            <a:spLocks noGrp="1"/>
          </p:cNvSpPr>
          <p:nvPr>
            <p:ph type="body" idx="1"/>
          </p:nvPr>
        </p:nvSpPr>
        <p:spPr>
          <a:xfrm>
            <a:off x="6277811" y="1488765"/>
            <a:ext cx="5157787" cy="477151"/>
          </a:xfrm>
        </p:spPr>
        <p:txBody>
          <a:bodyPr/>
          <a:lstStyle/>
          <a:p>
            <a:pPr algn="ctr"/>
            <a:r>
              <a:rPr lang="fr-FR" dirty="0"/>
              <a:t>L’intérieur de la maison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480279" y="6453772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askerville Old Face" panose="02020602080505020303" pitchFamily="18" charset="0"/>
              </a:rPr>
              <a:t>La famille </a:t>
            </a:r>
            <a:r>
              <a:rPr lang="fr-FR" dirty="0" err="1">
                <a:latin typeface="Baskerville Old Face" panose="02020602080505020303" pitchFamily="18" charset="0"/>
              </a:rPr>
              <a:t>Pass’temps</a:t>
            </a:r>
            <a:r>
              <a:rPr lang="fr-FR" dirty="0">
                <a:latin typeface="Baskerville Old Face" panose="02020602080505020303" pitchFamily="18" charset="0"/>
              </a:rPr>
              <a:t> – www.pass-education.fr</a:t>
            </a:r>
          </a:p>
        </p:txBody>
      </p:sp>
    </p:spTree>
    <p:extLst>
      <p:ext uri="{BB962C8B-B14F-4D97-AF65-F5344CB8AC3E}">
        <p14:creationId xmlns:p14="http://schemas.microsoft.com/office/powerpoint/2010/main" val="364123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2929"/>
          </a:xfrm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fr-FR" b="1" dirty="0">
                <a:latin typeface="Aharoni" panose="02010803020104030203" pitchFamily="2" charset="-79"/>
                <a:cs typeface="Aharoni" panose="02010803020104030203" pitchFamily="2" charset="-79"/>
              </a:rPr>
              <a:t>L’empire romain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3750276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Rome est devenue la capitale d’un vaste empire qui s’étend tout autour de la Méditerranée et atteint le territoire des Gaulois.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La Gaule est convoitée pour ses richesses.</a:t>
            </a:r>
          </a:p>
          <a:p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036" y="1738106"/>
            <a:ext cx="6314895" cy="40366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3480279" y="6453772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askerville Old Face" panose="02020602080505020303" pitchFamily="18" charset="0"/>
              </a:rPr>
              <a:t>La famille </a:t>
            </a:r>
            <a:r>
              <a:rPr lang="fr-FR" dirty="0" err="1">
                <a:latin typeface="Baskerville Old Face" panose="02020602080505020303" pitchFamily="18" charset="0"/>
              </a:rPr>
              <a:t>Pass’temps</a:t>
            </a:r>
            <a:r>
              <a:rPr lang="fr-FR" dirty="0">
                <a:latin typeface="Baskerville Old Face" panose="02020602080505020303" pitchFamily="18" charset="0"/>
              </a:rPr>
              <a:t> – www.pass-education.fr</a:t>
            </a:r>
          </a:p>
        </p:txBody>
      </p:sp>
    </p:spTree>
    <p:extLst>
      <p:ext uri="{BB962C8B-B14F-4D97-AF65-F5344CB8AC3E}">
        <p14:creationId xmlns:p14="http://schemas.microsoft.com/office/powerpoint/2010/main" val="413750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15888</TotalTime>
  <Words>823</Words>
  <Application>Microsoft Office PowerPoint</Application>
  <PresentationFormat>Grand écran</PresentationFormat>
  <Paragraphs>106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3" baseType="lpstr">
      <vt:lpstr>Aharoni</vt:lpstr>
      <vt:lpstr>Arial</vt:lpstr>
      <vt:lpstr>Baskerville Old Face</vt:lpstr>
      <vt:lpstr>Calibri</vt:lpstr>
      <vt:lpstr>Calibri Light</vt:lpstr>
      <vt:lpstr>Kristen ITC</vt:lpstr>
      <vt:lpstr>Times New Roman</vt:lpstr>
      <vt:lpstr>Thème Office</vt:lpstr>
      <vt:lpstr>La famille Pass’temps  à  l’antiquité</vt:lpstr>
      <vt:lpstr>L’invention de l’écriture vers - 3000</vt:lpstr>
      <vt:lpstr>La naissance de la Gaule</vt:lpstr>
      <vt:lpstr>Qui sont les gaulois?</vt:lpstr>
      <vt:lpstr>Le peuple gaulois</vt:lpstr>
      <vt:lpstr>La religion gauloise</vt:lpstr>
      <vt:lpstr>Les habitations gauloises</vt:lpstr>
      <vt:lpstr>L’intérieur d’une maison gauloise</vt:lpstr>
      <vt:lpstr>L’empire romain</vt:lpstr>
      <vt:lpstr>La conquête de la Gaule</vt:lpstr>
      <vt:lpstr>La Gaule romaine</vt:lpstr>
      <vt:lpstr>Des constructions romaines en Gaule</vt:lpstr>
      <vt:lpstr>De nouvelles distractions</vt:lpstr>
      <vt:lpstr>Des vestiges antiques</vt:lpstr>
      <vt:lpstr>Des vestiges antiques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.</dc:creator>
  <cp:lastModifiedBy>propriétaire</cp:lastModifiedBy>
  <cp:revision>29</cp:revision>
  <dcterms:created xsi:type="dcterms:W3CDTF">2016-01-26T09:32:40Z</dcterms:created>
  <dcterms:modified xsi:type="dcterms:W3CDTF">2018-01-11T13:32:49Z</dcterms:modified>
</cp:coreProperties>
</file>